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78" r:id="rId3"/>
    <p:sldId id="281" r:id="rId4"/>
    <p:sldId id="284" r:id="rId5"/>
    <p:sldId id="279" r:id="rId6"/>
    <p:sldId id="273" r:id="rId7"/>
    <p:sldId id="275" r:id="rId8"/>
    <p:sldId id="277" r:id="rId9"/>
    <p:sldId id="280" r:id="rId10"/>
    <p:sldId id="271" r:id="rId11"/>
    <p:sldId id="276" r:id="rId12"/>
    <p:sldId id="274" r:id="rId13"/>
    <p:sldId id="272" r:id="rId14"/>
    <p:sldId id="269" r:id="rId15"/>
    <p:sldId id="256" r:id="rId16"/>
    <p:sldId id="257" r:id="rId17"/>
    <p:sldId id="258" r:id="rId18"/>
    <p:sldId id="259" r:id="rId19"/>
    <p:sldId id="260" r:id="rId20"/>
    <p:sldId id="261" r:id="rId21"/>
    <p:sldId id="263" r:id="rId22"/>
    <p:sldId id="262" r:id="rId23"/>
    <p:sldId id="265" r:id="rId24"/>
    <p:sldId id="266" r:id="rId25"/>
    <p:sldId id="267" r:id="rId26"/>
    <p:sldId id="268" r:id="rId27"/>
    <p:sldId id="264" r:id="rId28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EC41D31-3C9C-41EB-A604-EFAA8715AA0C}">
          <p14:sldIdLst>
            <p14:sldId id="270"/>
            <p14:sldId id="278"/>
            <p14:sldId id="281"/>
            <p14:sldId id="284"/>
          </p14:sldIdLst>
        </p14:section>
        <p14:section name="제목 없는 구역" id="{89E8B531-E22E-4216-96D9-C656D80038DE}">
          <p14:sldIdLst>
            <p14:sldId id="279"/>
            <p14:sldId id="273"/>
            <p14:sldId id="275"/>
            <p14:sldId id="277"/>
            <p14:sldId id="280"/>
            <p14:sldId id="271"/>
            <p14:sldId id="276"/>
            <p14:sldId id="274"/>
            <p14:sldId id="272"/>
            <p14:sldId id="269"/>
            <p14:sldId id="256"/>
            <p14:sldId id="257"/>
            <p14:sldId id="258"/>
            <p14:sldId id="259"/>
            <p14:sldId id="260"/>
            <p14:sldId id="261"/>
            <p14:sldId id="263"/>
            <p14:sldId id="262"/>
            <p14:sldId id="265"/>
            <p14:sldId id="266"/>
            <p14:sldId id="267"/>
            <p14:sldId id="268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C6E4"/>
    <a:srgbClr val="2578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86" autoAdjust="0"/>
    <p:restoredTop sz="94660"/>
  </p:normalViewPr>
  <p:slideViewPr>
    <p:cSldViewPr snapToGrid="0">
      <p:cViewPr>
        <p:scale>
          <a:sx n="150" d="100"/>
          <a:sy n="150" d="100"/>
        </p:scale>
        <p:origin x="-1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B4CA-6FC1-4CD0-8BA1-3FF751015B8E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7181-FE6B-45A4-AFB3-5CF4768F5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516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B4CA-6FC1-4CD0-8BA1-3FF751015B8E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7181-FE6B-45A4-AFB3-5CF4768F5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10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B4CA-6FC1-4CD0-8BA1-3FF751015B8E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7181-FE6B-45A4-AFB3-5CF4768F5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94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B4CA-6FC1-4CD0-8BA1-3FF751015B8E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7181-FE6B-45A4-AFB3-5CF4768F5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59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B4CA-6FC1-4CD0-8BA1-3FF751015B8E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7181-FE6B-45A4-AFB3-5CF4768F5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41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B4CA-6FC1-4CD0-8BA1-3FF751015B8E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7181-FE6B-45A4-AFB3-5CF4768F5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634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B4CA-6FC1-4CD0-8BA1-3FF751015B8E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7181-FE6B-45A4-AFB3-5CF4768F5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69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B4CA-6FC1-4CD0-8BA1-3FF751015B8E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7181-FE6B-45A4-AFB3-5CF4768F5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256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B4CA-6FC1-4CD0-8BA1-3FF751015B8E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7181-FE6B-45A4-AFB3-5CF4768F5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599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B4CA-6FC1-4CD0-8BA1-3FF751015B8E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7181-FE6B-45A4-AFB3-5CF4768F5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36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B4CA-6FC1-4CD0-8BA1-3FF751015B8E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7181-FE6B-45A4-AFB3-5CF4768F5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831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DB4CA-6FC1-4CD0-8BA1-3FF751015B8E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37181-FE6B-45A4-AFB3-5CF4768F5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9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29.jpeg"/><Relationship Id="rId3" Type="http://schemas.openxmlformats.org/officeDocument/2006/relationships/image" Target="../media/image36.jpeg"/><Relationship Id="rId7" Type="http://schemas.openxmlformats.org/officeDocument/2006/relationships/image" Target="../media/image31.jpeg"/><Relationship Id="rId12" Type="http://schemas.openxmlformats.org/officeDocument/2006/relationships/image" Target="../media/image28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11" Type="http://schemas.openxmlformats.org/officeDocument/2006/relationships/image" Target="../media/image27.jpeg"/><Relationship Id="rId5" Type="http://schemas.openxmlformats.org/officeDocument/2006/relationships/image" Target="../media/image38.jpeg"/><Relationship Id="rId10" Type="http://schemas.openxmlformats.org/officeDocument/2006/relationships/image" Target="../media/image34.jpeg"/><Relationship Id="rId4" Type="http://schemas.openxmlformats.org/officeDocument/2006/relationships/image" Target="../media/image37.png"/><Relationship Id="rId9" Type="http://schemas.openxmlformats.org/officeDocument/2006/relationships/image" Target="../media/image33.jpeg"/><Relationship Id="rId1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mklab-co.medium.com/&#51089;&#49457;&#48277;-&#54868;&#47732;&#49444;&#44228;&#49436;-wireframe-&#50752;-&#44592;&#45733;&#47749;&#49464;&#49436;-functional-specification-bbcff0071ea2" TargetMode="External"/><Relationship Id="rId3" Type="http://schemas.openxmlformats.org/officeDocument/2006/relationships/hyperlink" Target="https://cu.bgfretail.com/index.do" TargetMode="External"/><Relationship Id="rId7" Type="http://schemas.openxmlformats.org/officeDocument/2006/relationships/hyperlink" Target="https://www.datachef.co.kr/post_webplanning/?q=YToyOntzOjEyOiJrZXl3b3JkX3R5cGUiO3M6MzoiYWxsIjtzOjQ6InBhZ2UiO2k6NDt9&amp;bmode=view&amp;idx=5643844&amp;t=board" TargetMode="External"/><Relationship Id="rId2" Type="http://schemas.openxmlformats.org/officeDocument/2006/relationships/hyperlink" Target="http://gs25.gsretail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runch.co.kr/@cysstory/153" TargetMode="External"/><Relationship Id="rId11" Type="http://schemas.openxmlformats.org/officeDocument/2006/relationships/hyperlink" Target="https://www.hipdf.com/kr/png-to-ico" TargetMode="External"/><Relationship Id="rId5" Type="http://schemas.openxmlformats.org/officeDocument/2006/relationships/hyperlink" Target="https://emart.ssg.com/" TargetMode="External"/><Relationship Id="rId10" Type="http://schemas.openxmlformats.org/officeDocument/2006/relationships/hyperlink" Target="https://namu.wiki/w/%EC%97%98(%EC%99%80%EB%9D%BC!%20%ED%8E%B8%EC%9D%98%EC%A0%90)" TargetMode="External"/><Relationship Id="rId4" Type="http://schemas.openxmlformats.org/officeDocument/2006/relationships/hyperlink" Target="https://front.homeplus.co.kr/" TargetMode="External"/><Relationship Id="rId9" Type="http://schemas.openxmlformats.org/officeDocument/2006/relationships/hyperlink" Target="https://www.aladin.co.kr/shop/book/wletslookViewer.aspx?ItemId=31397989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gs25.gsretail.com/" TargetMode="Externa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hyperlink" Target="https://emart.ssg.com/" TargetMode="External"/><Relationship Id="rId5" Type="http://schemas.openxmlformats.org/officeDocument/2006/relationships/hyperlink" Target="https://front.homeplus.co.kr/" TargetMode="External"/><Relationship Id="rId10" Type="http://schemas.openxmlformats.org/officeDocument/2006/relationships/image" Target="../media/image1.wmf"/><Relationship Id="rId4" Type="http://schemas.openxmlformats.org/officeDocument/2006/relationships/hyperlink" Target="https://cu.bgfretail.com/index.do" TargetMode="External"/><Relationship Id="rId9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/>
          <a:p>
            <a:r>
              <a:rPr lang="ko-KR" altLang="en-US" dirty="0" smtClean="0"/>
              <a:t>와라</a:t>
            </a:r>
            <a:r>
              <a:rPr lang="en-US" altLang="ko-KR" dirty="0" smtClean="0"/>
              <a:t>!</a:t>
            </a:r>
            <a:r>
              <a:rPr lang="ko-KR" altLang="en-US" dirty="0" smtClean="0"/>
              <a:t> 편의점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– </a:t>
            </a:r>
            <a:r>
              <a:rPr lang="ko-KR" altLang="en-US" dirty="0" smtClean="0"/>
              <a:t>미니 프로젝트 </a:t>
            </a:r>
            <a:r>
              <a:rPr lang="en-US" altLang="ko-KR" dirty="0" smtClean="0"/>
              <a:t>–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양선영</a:t>
            </a:r>
            <a:endParaRPr lang="en-US" altLang="ko-KR" dirty="0" smtClean="0"/>
          </a:p>
          <a:p>
            <a:r>
              <a:rPr lang="en-US" altLang="ko-KR" dirty="0" smtClean="0"/>
              <a:t>2023.08.10.</a:t>
            </a:r>
            <a:endParaRPr lang="ko-KR" altLang="en-US" dirty="0"/>
          </a:p>
        </p:txBody>
      </p:sp>
      <p:pic>
        <p:nvPicPr>
          <p:cNvPr id="4" name="Picture 2" descr="8998975041_fl.jpg (680×913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6" t="11301" r="32009" b="81690"/>
          <a:stretch/>
        </p:blipFill>
        <p:spPr bwMode="auto">
          <a:xfrm>
            <a:off x="2673882" y="1691033"/>
            <a:ext cx="4558237" cy="125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315578"/>
              </p:ext>
            </p:extLst>
          </p:nvPr>
        </p:nvGraphicFramePr>
        <p:xfrm>
          <a:off x="2723402" y="1831538"/>
          <a:ext cx="4459197" cy="1109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Image" r:id="rId4" imgW="2104560" imgH="523800" progId="Photoshop.Image.21">
                  <p:embed/>
                </p:oleObj>
              </mc:Choice>
              <mc:Fallback>
                <p:oleObj name="Image" r:id="rId4" imgW="2104560" imgH="523800" progId="Photoshop.Image.21">
                  <p:embed/>
                  <p:pic>
                    <p:nvPicPr>
                      <p:cNvPr id="13" name="개체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23402" y="1831538"/>
                        <a:ext cx="4459197" cy="1109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6952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ko-KR" altLang="en-US" dirty="0" smtClean="0"/>
              <a:t>와라</a:t>
            </a:r>
            <a:r>
              <a:rPr lang="en-US" altLang="ko-KR" dirty="0" smtClean="0"/>
              <a:t>!</a:t>
            </a:r>
            <a:r>
              <a:rPr lang="ko-KR" altLang="en-US" dirty="0" smtClean="0"/>
              <a:t> 편의점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– </a:t>
            </a:r>
            <a:r>
              <a:rPr lang="ko-KR" altLang="en-US" dirty="0" smtClean="0"/>
              <a:t>미니 프로젝트 </a:t>
            </a:r>
            <a:r>
              <a:rPr lang="en-US" altLang="ko-KR" dirty="0" smtClean="0"/>
              <a:t>–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양선영</a:t>
            </a:r>
            <a:endParaRPr lang="en-US" altLang="ko-KR" dirty="0" smtClean="0"/>
          </a:p>
          <a:p>
            <a:r>
              <a:rPr lang="en-US" altLang="ko-KR" dirty="0" smtClean="0"/>
              <a:t>2023.08.10.</a:t>
            </a:r>
            <a:endParaRPr lang="ko-KR" altLang="en-US" dirty="0"/>
          </a:p>
        </p:txBody>
      </p:sp>
      <p:pic>
        <p:nvPicPr>
          <p:cNvPr id="6146" name="Picture 2" descr="8998975041_fl.jpg (680×91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681037"/>
            <a:ext cx="6477000" cy="869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311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8998975041_t3l.jpg (680×958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9" t="12884" r="7696" b="61189"/>
          <a:stretch/>
        </p:blipFill>
        <p:spPr bwMode="auto">
          <a:xfrm>
            <a:off x="585159" y="885370"/>
            <a:ext cx="2657138" cy="236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8998975041_t3l.jpg (680×958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7" t="66329" r="7471" b="12834"/>
          <a:stretch/>
        </p:blipFill>
        <p:spPr bwMode="auto">
          <a:xfrm>
            <a:off x="585159" y="3251199"/>
            <a:ext cx="3002811" cy="190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392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8998975041_t3l.jpg (680×958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6" t="74513" r="56323" b="14214"/>
          <a:stretch/>
        </p:blipFill>
        <p:spPr bwMode="auto">
          <a:xfrm>
            <a:off x="115205" y="139700"/>
            <a:ext cx="1358901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8998975041_t3l.jpg (680×958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9" t="36395" r="47501" b="33890"/>
          <a:stretch/>
        </p:blipFill>
        <p:spPr bwMode="auto">
          <a:xfrm>
            <a:off x="-613683" y="3599541"/>
            <a:ext cx="2425701" cy="271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8998975041_t3l.jpg (680×958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9" t="12884" r="7696" b="61189"/>
          <a:stretch/>
        </p:blipFill>
        <p:spPr bwMode="auto">
          <a:xfrm>
            <a:off x="2254302" y="406399"/>
            <a:ext cx="2657138" cy="236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8998975041_t3l.jpg (680×958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03" t="39606" r="7472" b="34467"/>
          <a:stretch/>
        </p:blipFill>
        <p:spPr bwMode="auto">
          <a:xfrm>
            <a:off x="2254302" y="3026228"/>
            <a:ext cx="2657138" cy="236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8998975041_t3l.jpg (680×958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7" t="66329" r="7471" b="12834"/>
          <a:stretch/>
        </p:blipFill>
        <p:spPr bwMode="auto">
          <a:xfrm>
            <a:off x="2498952" y="5287735"/>
            <a:ext cx="3002811" cy="190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166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8998975041_t3l.jpg (680×95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-1287463"/>
            <a:ext cx="6477000" cy="912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67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E7BD8-CFC6-4079-BAE3-BDDFC826F1C7}"/>
              </a:ext>
            </a:extLst>
          </p:cNvPr>
          <p:cNvSpPr txBox="1">
            <a:spLocks/>
          </p:cNvSpPr>
          <p:nvPr/>
        </p:nvSpPr>
        <p:spPr>
          <a:xfrm>
            <a:off x="452672" y="371730"/>
            <a:ext cx="11425269" cy="61135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서비스 개요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597D4FB-0C0F-4941-887D-E5E16C175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417998"/>
              </p:ext>
            </p:extLst>
          </p:nvPr>
        </p:nvGraphicFramePr>
        <p:xfrm>
          <a:off x="1197870" y="1268760"/>
          <a:ext cx="9796258" cy="50942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8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93286430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627806087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7177840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0540528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954392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427392855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84427219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34738767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78113139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84615516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58593187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60802069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4164423105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233058977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889151618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560411669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884846165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12998200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92136101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082313226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55564146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046748408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6130116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51961678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307757913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53706936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22085005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4047037587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193031526"/>
                    </a:ext>
                  </a:extLst>
                </a:gridCol>
              </a:tblGrid>
              <a:tr h="2602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0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9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기획배경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기획을 진행하는 원인과 이유를 정리해주세요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기획목적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기획의 목적을 정리해주세요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기획의 목적은 정성적인 기준이어야 합니다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기대효과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기획안의 구현을 통해 기대하는 바를 정량적으로 정리해주세요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기대효과는 앞서 정리한 기획의 목적을 정량화 함을 의미합니다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기능요약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범위 내 주요 기능 및 서비스의 내용을 요약 정리합니다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82717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기타사항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 서비스 구현과 관련해서 전달해야 하는 사항을 기록합니다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527082"/>
                  </a:ext>
                </a:extLst>
              </a:tr>
              <a:tr h="147693">
                <a:tc gridSpan="3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981493"/>
                  </a:ext>
                </a:extLst>
              </a:tr>
              <a:tr h="29170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기획일정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983131"/>
                  </a:ext>
                </a:extLst>
              </a:tr>
              <a:tr h="29170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870032"/>
                  </a:ext>
                </a:extLst>
              </a:tr>
              <a:tr h="21234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Business modeling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584751"/>
                  </a:ext>
                </a:extLst>
              </a:tr>
              <a:tr h="133033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Benchmarking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021828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Value Proposition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63912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Service Modeling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015604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Service Policy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992516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User interface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990935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534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799" y="295998"/>
            <a:ext cx="3168981" cy="6858000"/>
          </a:xfrm>
          <a:prstGeom prst="rect">
            <a:avLst/>
          </a:prstGeom>
        </p:spPr>
      </p:pic>
      <p:pic>
        <p:nvPicPr>
          <p:cNvPr id="7" name="그림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2114201" y="239304"/>
            <a:ext cx="7200000" cy="435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275" y="295998"/>
            <a:ext cx="3168981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986" y="295998"/>
            <a:ext cx="316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05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1795" y="1495227"/>
            <a:ext cx="7200000" cy="435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19" y="241227"/>
            <a:ext cx="316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06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41" y="569811"/>
            <a:ext cx="7200000" cy="435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108" y="459598"/>
            <a:ext cx="316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011" y="225912"/>
            <a:ext cx="3168981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992" y="225912"/>
            <a:ext cx="3168981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8105" y="864644"/>
            <a:ext cx="7200000" cy="4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17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4221" y="1009786"/>
            <a:ext cx="7200000" cy="435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023" y="290286"/>
            <a:ext cx="316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43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4_cyanzzang.jpg (300×344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00" y="2609999"/>
            <a:ext cx="1130232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2_cyanzzang.jpg (300×344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00" y="3905999"/>
            <a:ext cx="1130232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201201131426511002_1.jpg (450×716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42" y="5201999"/>
            <a:ext cx="814525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9400" y="359999"/>
            <a:ext cx="9187200" cy="613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dirty="0" smtClean="0">
                <a:latin typeface="+mn-ea"/>
              </a:rPr>
              <a:t>1. </a:t>
            </a:r>
            <a:r>
              <a:rPr lang="ko-KR" altLang="en-US" dirty="0" smtClean="0">
                <a:latin typeface="+mn-ea"/>
              </a:rPr>
              <a:t>웹사이트 제작을 위한 주제를 정하고</a:t>
            </a:r>
            <a:r>
              <a:rPr lang="en-US" altLang="ko-KR" dirty="0" smtClean="0">
                <a:latin typeface="+mn-ea"/>
              </a:rPr>
              <a:t>, UI/UX </a:t>
            </a:r>
            <a:r>
              <a:rPr lang="ko-KR" altLang="en-US" dirty="0" smtClean="0">
                <a:latin typeface="+mn-ea"/>
              </a:rPr>
              <a:t>가이드 기준 도출하기 위해서 제작한 웹사이트를 이용할 </a:t>
            </a:r>
            <a:r>
              <a:rPr lang="en-US" altLang="ko-KR" dirty="0" smtClean="0">
                <a:latin typeface="+mn-ea"/>
              </a:rPr>
              <a:t>1</a:t>
            </a:r>
            <a:r>
              <a:rPr lang="ko-KR" altLang="en-US" dirty="0" smtClean="0">
                <a:latin typeface="+mn-ea"/>
              </a:rPr>
              <a:t>순위</a:t>
            </a:r>
            <a:r>
              <a:rPr lang="en-US" altLang="ko-KR" dirty="0" smtClean="0">
                <a:latin typeface="+mn-ea"/>
              </a:rPr>
              <a:t>, 2</a:t>
            </a:r>
            <a:r>
              <a:rPr lang="ko-KR" altLang="en-US" dirty="0" smtClean="0">
                <a:latin typeface="+mn-ea"/>
              </a:rPr>
              <a:t>순위의 가상의 인물 페르소나를 작성해서 제출하시오</a:t>
            </a:r>
            <a:r>
              <a:rPr lang="en-US" altLang="ko-KR" dirty="0" smtClean="0">
                <a:latin typeface="+mn-ea"/>
              </a:rPr>
              <a:t>. (</a:t>
            </a:r>
            <a:r>
              <a:rPr lang="ko-KR" altLang="en-US" dirty="0" smtClean="0">
                <a:latin typeface="+mn-ea"/>
              </a:rPr>
              <a:t>단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페르소나의 인적사항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라이프 스타일</a:t>
            </a:r>
            <a:r>
              <a:rPr lang="en-US" altLang="ko-KR" dirty="0" smtClean="0">
                <a:latin typeface="+mn-ea"/>
              </a:rPr>
              <a:t>, Needs, Needs</a:t>
            </a:r>
            <a:r>
              <a:rPr lang="ko-KR" altLang="en-US" dirty="0" smtClean="0">
                <a:latin typeface="+mn-ea"/>
              </a:rPr>
              <a:t>를 적용한 결과 등을 포함하시오</a:t>
            </a:r>
            <a:r>
              <a:rPr lang="en-US" altLang="ko-KR" dirty="0" smtClean="0">
                <a:latin typeface="+mn-ea"/>
              </a:rPr>
              <a:t>.)</a:t>
            </a:r>
          </a:p>
          <a:p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▶ 웹사이트 제작 주제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편의점</a:t>
            </a:r>
            <a:endParaRPr lang="en-US" altLang="ko-KR" dirty="0" smtClean="0"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000952"/>
              </p:ext>
            </p:extLst>
          </p:nvPr>
        </p:nvGraphicFramePr>
        <p:xfrm>
          <a:off x="453000" y="2069999"/>
          <a:ext cx="9000000" cy="4428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494298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756548455"/>
                    </a:ext>
                  </a:extLst>
                </a:gridCol>
                <a:gridCol w="2610000">
                  <a:extLst>
                    <a:ext uri="{9D8B030D-6E8A-4147-A177-3AD203B41FA5}">
                      <a16:colId xmlns:a16="http://schemas.microsoft.com/office/drawing/2014/main" val="1640378604"/>
                    </a:ext>
                  </a:extLst>
                </a:gridCol>
                <a:gridCol w="3150000">
                  <a:extLst>
                    <a:ext uri="{9D8B030D-6E8A-4147-A177-3AD203B41FA5}">
                      <a16:colId xmlns:a16="http://schemas.microsoft.com/office/drawing/2014/main" val="3575349100"/>
                    </a:ext>
                  </a:extLst>
                </a:gridCol>
              </a:tblGrid>
              <a:tr h="54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인적사항</a:t>
                      </a:r>
                      <a:endParaRPr lang="ko-KR" altLang="en-US" dirty="0"/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라이프스타일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Needs </a:t>
                      </a:r>
                      <a:r>
                        <a:rPr lang="ko-KR" altLang="en-US" dirty="0" smtClean="0"/>
                        <a:t>▶ 적용 결과</a:t>
                      </a: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468999"/>
                  </a:ext>
                </a:extLst>
              </a:tr>
              <a:tr h="1296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지점장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남</a:t>
                      </a:r>
                      <a:r>
                        <a:rPr lang="en-US" altLang="ko-KR" sz="1200" dirty="0" smtClean="0"/>
                        <a:t>, 40</a:t>
                      </a:r>
                      <a:r>
                        <a:rPr lang="ko-KR" altLang="en-US" sz="1200" dirty="0" smtClean="0"/>
                        <a:t>대</a:t>
                      </a:r>
                      <a:r>
                        <a:rPr lang="en-US" altLang="ko-KR" sz="1200" dirty="0" smtClean="0"/>
                        <a:t>), </a:t>
                      </a:r>
                      <a:r>
                        <a:rPr lang="ko-KR" altLang="en-US" sz="1200" dirty="0" smtClean="0"/>
                        <a:t>가장</a:t>
                      </a:r>
                      <a:endParaRPr lang="en-US" altLang="ko-KR" sz="1200" dirty="0" smtClean="0"/>
                    </a:p>
                    <a:p>
                      <a:pPr algn="l" latinLnBrk="1"/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아내와 딸과 함께 서울 거주</a:t>
                      </a:r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smtClean="0"/>
                        <a:t>프렌드마트</a:t>
                      </a:r>
                      <a:r>
                        <a:rPr lang="ko-KR" altLang="en-US" sz="1200" baseline="0" dirty="0" smtClean="0"/>
                        <a:t> 점장</a:t>
                      </a:r>
                      <a:endParaRPr lang="en-US" altLang="ko-KR" sz="1200" dirty="0" smtClean="0"/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조금 </a:t>
                      </a:r>
                      <a:r>
                        <a:rPr lang="ko-KR" altLang="en-US" sz="1200" b="1" i="1" u="sng" dirty="0" smtClean="0"/>
                        <a:t>게으르고</a:t>
                      </a:r>
                      <a:r>
                        <a:rPr lang="ko-KR" altLang="en-US" sz="1200" dirty="0" smtClean="0"/>
                        <a:t> 종잡을 수 없는 성격</a:t>
                      </a:r>
                      <a:endParaRPr lang="en-US" altLang="ko-KR" sz="1200" dirty="0" smtClean="0"/>
                    </a:p>
                    <a:p>
                      <a:pPr algn="l" latinLnBrk="1"/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smtClean="0"/>
                        <a:t>가끔 카리스마를 내뿜기도 함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algn="l" latinLnBrk="1"/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err="1" smtClean="0"/>
                        <a:t>아이돌그룹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미소녀시대</a:t>
                      </a:r>
                      <a:r>
                        <a:rPr lang="ko-KR" altLang="en-US" sz="1200" baseline="0" dirty="0" smtClean="0"/>
                        <a:t> 팬</a:t>
                      </a:r>
                      <a:endParaRPr lang="ko-KR" altLang="en-US" sz="12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마트 매출 등 현황 파악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및 </a:t>
                      </a:r>
                      <a:r>
                        <a:rPr lang="ko-KR" altLang="en-US" sz="1200" dirty="0" smtClean="0"/>
                        <a:t>매출 상승에 도움되는 사이트 제작 희망</a:t>
                      </a:r>
                      <a:endParaRPr lang="en-US" altLang="ko-KR" sz="1200" dirty="0" smtClean="0"/>
                    </a:p>
                    <a:p>
                      <a:pPr algn="l" latinLnBrk="1"/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smtClean="0"/>
                        <a:t>▶ 일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월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년 매출 자동 계산 및 시각화</a:t>
                      </a:r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▶ </a:t>
                      </a:r>
                      <a:r>
                        <a:rPr lang="ko-KR" altLang="en-US" sz="1200" dirty="0" smtClean="0"/>
                        <a:t>상품 이미지 및 광고 부각으로 소비 자극</a:t>
                      </a:r>
                      <a:endParaRPr lang="en-US" altLang="ko-KR" sz="1200" dirty="0" smtClean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148393"/>
                  </a:ext>
                </a:extLst>
              </a:tr>
              <a:tr h="1296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/>
                        <a:t>임은아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여</a:t>
                      </a:r>
                      <a:r>
                        <a:rPr lang="en-US" altLang="ko-KR" sz="1200" dirty="0" smtClean="0"/>
                        <a:t>, 18</a:t>
                      </a:r>
                      <a:r>
                        <a:rPr lang="ko-KR" altLang="en-US" sz="1200" dirty="0" smtClean="0"/>
                        <a:t>세</a:t>
                      </a:r>
                      <a:r>
                        <a:rPr lang="en-US" altLang="ko-KR" sz="1200" dirty="0" smtClean="0"/>
                        <a:t>), </a:t>
                      </a:r>
                      <a:r>
                        <a:rPr lang="ko-KR" altLang="en-US" sz="1200" dirty="0" smtClean="0"/>
                        <a:t>외동딸</a:t>
                      </a:r>
                      <a:endParaRPr lang="en-US" altLang="ko-KR" sz="1200" dirty="0" smtClean="0"/>
                    </a:p>
                    <a:p>
                      <a:pPr algn="l" latinLnBrk="1"/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smtClean="0"/>
                        <a:t>부모님과 서울 거주</a:t>
                      </a:r>
                      <a:endParaRPr lang="en-US" altLang="ko-KR" sz="1200" dirty="0" smtClean="0"/>
                    </a:p>
                    <a:p>
                      <a:pPr algn="l" latinLnBrk="1"/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smtClean="0"/>
                        <a:t>프렌드마트 막내 </a:t>
                      </a:r>
                      <a:r>
                        <a:rPr lang="ko-KR" altLang="en-US" sz="1200" dirty="0" err="1" smtClean="0"/>
                        <a:t>알바생</a:t>
                      </a:r>
                      <a:endParaRPr lang="ko-KR" altLang="en-US" sz="1200" dirty="0"/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학교가 끝나면 바로 마트에 출근하는 성실한 여고생으로 귀여운 외모 덕에 남자들에게 인기가 많음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algn="l" latinLnBrk="1"/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smtClean="0"/>
                        <a:t>철이 없고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b="1" i="1" u="sng" dirty="0" smtClean="0"/>
                        <a:t>숫자에 약함</a:t>
                      </a:r>
                      <a:endParaRPr lang="ko-KR" altLang="en-US" sz="1200" b="1" i="1" u="sng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주간 일정 조회 및 이벤트 알림</a:t>
                      </a:r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인수인계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및 </a:t>
                      </a:r>
                      <a:r>
                        <a:rPr lang="ko-KR" altLang="en-US" sz="1200" dirty="0" smtClean="0"/>
                        <a:t>시재 확인에 도움되는 기능 요청</a:t>
                      </a:r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▶ 마트 관계자만 조회 가능한 페이지 생성</a:t>
                      </a:r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▶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해당 페이지 내 게시판 및 </a:t>
                      </a:r>
                      <a:r>
                        <a:rPr lang="ko-KR" altLang="en-US" sz="1200" dirty="0" smtClean="0"/>
                        <a:t>이력 표시</a:t>
                      </a:r>
                      <a:endParaRPr lang="en-US" altLang="ko-KR" sz="1200" dirty="0" smtClean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457794"/>
                  </a:ext>
                </a:extLst>
              </a:tr>
              <a:tr h="1296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엘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남</a:t>
                      </a:r>
                      <a:r>
                        <a:rPr lang="en-US" altLang="ko-KR" sz="1200" dirty="0" smtClean="0"/>
                        <a:t>, 20</a:t>
                      </a:r>
                      <a:r>
                        <a:rPr lang="ko-KR" altLang="en-US" sz="1200" dirty="0" smtClean="0"/>
                        <a:t>세</a:t>
                      </a:r>
                      <a:r>
                        <a:rPr lang="en-US" altLang="ko-KR" sz="1200" dirty="0" smtClean="0"/>
                        <a:t>), 2</a:t>
                      </a:r>
                      <a:r>
                        <a:rPr lang="ko-KR" altLang="en-US" sz="1200" dirty="0" smtClean="0"/>
                        <a:t>남 중 장남</a:t>
                      </a:r>
                      <a:endParaRPr lang="en-US" altLang="ko-KR" sz="1200" dirty="0" smtClean="0"/>
                    </a:p>
                    <a:p>
                      <a:pPr algn="l" latinLnBrk="1"/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smtClean="0"/>
                        <a:t>독립하여 </a:t>
                      </a:r>
                      <a:r>
                        <a:rPr lang="ko-KR" altLang="en-US" sz="1200" dirty="0" err="1" smtClean="0"/>
                        <a:t>반려묘와</a:t>
                      </a:r>
                      <a:r>
                        <a:rPr lang="ko-KR" altLang="en-US" sz="1200" dirty="0" smtClean="0"/>
                        <a:t> 서울 거주</a:t>
                      </a:r>
                      <a:endParaRPr lang="en-US" altLang="ko-KR" sz="1200" dirty="0" smtClean="0"/>
                    </a:p>
                    <a:p>
                      <a:pPr algn="l" latinLnBrk="1"/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err="1" smtClean="0"/>
                        <a:t>아이돌그룹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와라보이즈</a:t>
                      </a:r>
                      <a:r>
                        <a:rPr lang="ko-KR" altLang="en-US" sz="1200" dirty="0" smtClean="0"/>
                        <a:t> 멤버</a:t>
                      </a:r>
                      <a:endParaRPr lang="en-US" altLang="ko-KR" sz="1200" dirty="0" smtClean="0"/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/>
                        <a:t>젠틀한</a:t>
                      </a:r>
                      <a:r>
                        <a:rPr lang="ko-KR" altLang="en-US" sz="1200" dirty="0" smtClean="0"/>
                        <a:t> 이미지로 팬들에게 사랑 받음</a:t>
                      </a:r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smtClean="0"/>
                        <a:t>우연히 마트를 방문했다가 은아에게 반하게 되어 마트 종종 방문</a:t>
                      </a:r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smtClean="0"/>
                        <a:t>유행에 민감하여 매번 </a:t>
                      </a:r>
                      <a:r>
                        <a:rPr lang="ko-KR" altLang="en-US" sz="1200" b="1" i="1" u="sng" dirty="0" smtClean="0"/>
                        <a:t>신상 구매</a:t>
                      </a:r>
                      <a:endParaRPr lang="en-US" altLang="ko-KR" sz="1200" b="1" i="1" u="sng" dirty="0" smtClean="0"/>
                    </a:p>
                    <a:p>
                      <a:pPr algn="l" latinLnBrk="1"/>
                      <a:r>
                        <a:rPr lang="ko-KR" altLang="en-US" sz="1200" dirty="0" smtClean="0"/>
                        <a:t>요즘 </a:t>
                      </a:r>
                      <a:r>
                        <a:rPr lang="ko-KR" altLang="en-US" sz="1200" dirty="0" err="1" smtClean="0"/>
                        <a:t>트랜드에</a:t>
                      </a:r>
                      <a:r>
                        <a:rPr lang="ko-KR" altLang="en-US" sz="1200" dirty="0" smtClean="0"/>
                        <a:t> 맞는 합리적 소비</a:t>
                      </a:r>
                      <a:endParaRPr lang="en-US" altLang="ko-KR" sz="1200" b="1" i="1" u="sng" dirty="0" smtClean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신상품 구별 용이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식품 </a:t>
                      </a:r>
                      <a:r>
                        <a:rPr lang="ko-KR" altLang="en-US" sz="1200" dirty="0" err="1" smtClean="0"/>
                        <a:t>트랜트</a:t>
                      </a:r>
                      <a:r>
                        <a:rPr lang="ko-KR" altLang="en-US" sz="1200" dirty="0" smtClean="0"/>
                        <a:t> 확인</a:t>
                      </a:r>
                      <a:endParaRPr lang="en-US" altLang="ko-KR" sz="1200" dirty="0" smtClean="0"/>
                    </a:p>
                    <a:p>
                      <a:pPr algn="l" latinLnBrk="1"/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smtClean="0"/>
                        <a:t>▶ 신상품 표시 및 출시 예정 일정</a:t>
                      </a:r>
                      <a:r>
                        <a:rPr lang="ko-KR" altLang="en-US" sz="1200" baseline="0" dirty="0" smtClean="0"/>
                        <a:t> 달력</a:t>
                      </a:r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▶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상품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판매순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출시순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정렬 기능 구현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▶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메인 페이지 이벤트 부각 표시</a:t>
                      </a:r>
                      <a:endParaRPr lang="ko-KR" altLang="en-US" sz="12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0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918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1.daumcdn.net/thumb/R1280x0.fjpg/?fname=http://t1.daumcdn.net/brunch/service/user/4vT/image/uSSryTE8xtVT52YEu5WR2XDykZ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43854" y="-3179762"/>
            <a:ext cx="74295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1.daumcdn.net/brunch/service/user/4vT/image/EdWlI4ahP8DP9847JzxpOwpiGTE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914" y="-3179762"/>
            <a:ext cx="74295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1.daumcdn.net/thumb/R1280x0.fjpg/?fname=http://t1.daumcdn.net/brunch/service/user/4vT/image/QgSn-qGspJpHDjWBVm2Ni_dKIGo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43854" y="2205037"/>
            <a:ext cx="74295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1280x0.fjpg (780×540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914" y="2205037"/>
            <a:ext cx="74295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197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g1.daumcdn.net/thumb/R1280x0.fjpg/?fname=http://t1.daumcdn.net/brunch/service/user/4vT/image/PhS_sxok5p15PE6NNi4ChTDjcR0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92425" y="-2366963"/>
            <a:ext cx="74295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p2c4gjxB5xh5LpMgtneOuSl4qw.jpeg (780×54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518" y="-2366963"/>
            <a:ext cx="74295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1280x0.fjpg (780×540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92425" y="3337152"/>
            <a:ext cx="74295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1280x0.fjpg (780×540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518" y="3337151"/>
            <a:ext cx="74295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60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1280x0.fjpg (780×54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66597" y="-2571751"/>
            <a:ext cx="74295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1280x0.fjpg (780×54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18" y="-2571752"/>
            <a:ext cx="74295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39844" y="3113477"/>
            <a:ext cx="8973802" cy="4172532"/>
          </a:xfrm>
          <a:prstGeom prst="rect">
            <a:avLst/>
          </a:prstGeom>
        </p:spPr>
      </p:pic>
      <p:pic>
        <p:nvPicPr>
          <p:cNvPr id="3078" name="Picture 6" descr="R1280x0.fjpg (780×540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47" y="2800123"/>
            <a:ext cx="74295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1280x0.fjpg (780×540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327" y="2571749"/>
            <a:ext cx="74295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497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1280x0.fjpg (780×54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714" y="2615926"/>
            <a:ext cx="3600000" cy="24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1280x0.fjpg (780×54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2952" y="2615926"/>
            <a:ext cx="3600000" cy="24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98705"/>
            <a:ext cx="8973802" cy="4172532"/>
          </a:xfrm>
          <a:prstGeom prst="rect">
            <a:avLst/>
          </a:prstGeom>
        </p:spPr>
      </p:pic>
      <p:pic>
        <p:nvPicPr>
          <p:cNvPr id="8" name="Picture 6" descr="R1280x0.fjpg (780×540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1190" y="2615926"/>
            <a:ext cx="3600000" cy="24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1280x0.fjpg (780×540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9426" y="2615926"/>
            <a:ext cx="3600000" cy="24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img1.daumcdn.net/thumb/R1280x0.fjpg/?fname=http://t1.daumcdn.net/brunch/service/user/4vT/image/PhS_sxok5p15PE6NNi4ChTDjcR0.jpe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2952" y="0"/>
            <a:ext cx="3600000" cy="24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up2c4gjxB5xh5LpMgtneOuSl4qw.jpeg (780×540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5926"/>
            <a:ext cx="3600000" cy="24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1280x0.fjpg (780×540)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238" y="2615926"/>
            <a:ext cx="3600000" cy="24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R1280x0.fjpg (780×540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476" y="2615926"/>
            <a:ext cx="3600000" cy="24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img1.daumcdn.net/thumb/R1280x0.fjpg/?fname=http://t1.daumcdn.net/brunch/service/user/4vT/image/uSSryTE8xtVT52YEu5WR2XDykZg.jpe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00000" cy="24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t1.daumcdn.net/brunch/service/user/4vT/image/EdWlI4ahP8DP9847JzxpOwpiGTE.jpe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238" y="0"/>
            <a:ext cx="3600000" cy="24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img1.daumcdn.net/thumb/R1280x0.fjpg/?fname=http://t1.daumcdn.net/brunch/service/user/4vT/image/QgSn-qGspJpHDjWBVm2Ni_dKIGo.jpe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476" y="0"/>
            <a:ext cx="3600000" cy="24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R1280x0.fjpg (780×540)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714" y="0"/>
            <a:ext cx="3600000" cy="24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860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79376" y="404665"/>
            <a:ext cx="11425269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mtClean="0"/>
              <a:t>History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646547"/>
              </p:ext>
            </p:extLst>
          </p:nvPr>
        </p:nvGraphicFramePr>
        <p:xfrm>
          <a:off x="1197870" y="1700808"/>
          <a:ext cx="9796260" cy="29134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9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6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1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96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7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Version.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Date.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Content.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Page.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Owner.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v0.0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0000/00/00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indent="-108000" algn="l" latinLnBrk="1">
                        <a:buFont typeface="Arial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변경 또는 추가 내용을 기술해주세요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작성자명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marR="0" lvl="0" indent="-108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indent="-10800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indent="-10800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indent="-10800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indent="-10800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indent="-10800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108000" indent="-10800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131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E7BD8-CFC6-4079-BAE3-BDDFC826F1C7}"/>
              </a:ext>
            </a:extLst>
          </p:cNvPr>
          <p:cNvSpPr txBox="1">
            <a:spLocks/>
          </p:cNvSpPr>
          <p:nvPr/>
        </p:nvSpPr>
        <p:spPr>
          <a:xfrm>
            <a:off x="452672" y="371730"/>
            <a:ext cx="11425269" cy="61135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서비스 개요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597D4FB-0C0F-4941-887D-E5E16C175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417998"/>
              </p:ext>
            </p:extLst>
          </p:nvPr>
        </p:nvGraphicFramePr>
        <p:xfrm>
          <a:off x="1197870" y="1268760"/>
          <a:ext cx="9796258" cy="50942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8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93286430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627806087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7177840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0540528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954392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427392855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84427219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34738767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78113139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84615516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58593187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60802069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4164423105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233058977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889151618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560411669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884846165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12998200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92136101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082313226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55564146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046748408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6130116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51961678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307757913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53706936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22085005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4047037587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193031526"/>
                    </a:ext>
                  </a:extLst>
                </a:gridCol>
              </a:tblGrid>
              <a:tr h="2602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0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9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기획배경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기획을 진행하는 원인과 이유를 정리해주세요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기획목적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기획의 목적을 정리해주세요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기획의 목적은 정성적인 기준이어야 합니다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기대효과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기획안의 구현을 통해 기대하는 바를 정량적으로 정리해주세요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기대효과는 앞서 정리한 기획의 목적을 정량화 함을 의미합니다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기능요약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범위 내 주요 기능 및 서비스의 내용을 요약 정리합니다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82717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기타사항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 서비스 구현과 관련해서 전달해야 하는 사항을 기록합니다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527082"/>
                  </a:ext>
                </a:extLst>
              </a:tr>
              <a:tr h="147693">
                <a:tc gridSpan="3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981493"/>
                  </a:ext>
                </a:extLst>
              </a:tr>
              <a:tr h="29170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기획일정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983131"/>
                  </a:ext>
                </a:extLst>
              </a:tr>
              <a:tr h="29170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870032"/>
                  </a:ext>
                </a:extLst>
              </a:tr>
              <a:tr h="21234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Business modeling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584751"/>
                  </a:ext>
                </a:extLst>
              </a:tr>
              <a:tr h="133033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Benchmarking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021828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Value Proposition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63912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Service Modeling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015604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Service Policy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992516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User interface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990935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92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74" y="5204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72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9400" y="359999"/>
            <a:ext cx="9187200" cy="613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dirty="0" smtClean="0"/>
              <a:t>참고자료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GS25 – </a:t>
            </a:r>
            <a:r>
              <a:rPr lang="en-US" altLang="ko-KR" dirty="0" smtClean="0">
                <a:hlinkClick r:id="rId2"/>
              </a:rPr>
              <a:t>http://gs25.gsretail.com/</a:t>
            </a:r>
            <a:endParaRPr lang="en-US" altLang="ko-KR" dirty="0" smtClean="0"/>
          </a:p>
          <a:p>
            <a:r>
              <a:rPr lang="en-US" altLang="ko-KR" dirty="0" smtClean="0"/>
              <a:t>CU – </a:t>
            </a:r>
            <a:r>
              <a:rPr lang="en-US" altLang="ko-KR" dirty="0" smtClean="0">
                <a:hlinkClick r:id="rId3"/>
              </a:rPr>
              <a:t>https://cu.bgfretail.com/index.do</a:t>
            </a:r>
            <a:endParaRPr lang="en-US" altLang="ko-KR" dirty="0" smtClean="0"/>
          </a:p>
          <a:p>
            <a:r>
              <a:rPr lang="en-US" altLang="ko-KR" dirty="0" smtClean="0"/>
              <a:t>homeplus – </a:t>
            </a:r>
            <a:r>
              <a:rPr lang="en-US" altLang="ko-KR" dirty="0" smtClean="0">
                <a:hlinkClick r:id="rId4"/>
              </a:rPr>
              <a:t>https://front.homeplus.co.kr/</a:t>
            </a:r>
            <a:endParaRPr lang="en-US" altLang="ko-KR" dirty="0" smtClean="0"/>
          </a:p>
          <a:p>
            <a:r>
              <a:rPr lang="en-US" altLang="ko-KR" dirty="0" err="1" smtClean="0"/>
              <a:t>emart</a:t>
            </a:r>
            <a:r>
              <a:rPr lang="en-US" altLang="ko-KR" dirty="0" smtClean="0"/>
              <a:t> – </a:t>
            </a:r>
            <a:r>
              <a:rPr lang="en-US" altLang="ko-KR" dirty="0" smtClean="0">
                <a:hlinkClick r:id="rId5"/>
              </a:rPr>
              <a:t>https://emart.ssg.com/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>
                <a:hlinkClick r:id="rId6"/>
              </a:rPr>
              <a:t>https://brunch.co.kr/@cysstory/153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V1.0_</a:t>
            </a:r>
            <a:r>
              <a:rPr lang="ko-KR" altLang="en-US" dirty="0" err="1" smtClean="0"/>
              <a:t>화면설계서</a:t>
            </a:r>
            <a:r>
              <a:rPr lang="en-US" altLang="ko-KR" dirty="0" smtClean="0"/>
              <a:t>_</a:t>
            </a:r>
            <a:r>
              <a:rPr lang="ko-KR" altLang="en-US" dirty="0" smtClean="0"/>
              <a:t>양식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pptx</a:t>
            </a:r>
            <a:endParaRPr lang="en-US" altLang="ko-KR" dirty="0" smtClean="0">
              <a:hlinkClick r:id="rId7"/>
            </a:endParaRPr>
          </a:p>
          <a:p>
            <a:r>
              <a:rPr lang="en-US" altLang="ko-KR" dirty="0" smtClean="0">
                <a:hlinkClick r:id="rId7"/>
              </a:rPr>
              <a:t>https://www.datachef.co.kr/post_webplanning/?q=YToyOntzOjEyOiJrZXl3b3JkX3R5cGUiO3M6MzoiYWxsIjtzOjQ6InBhZ2UiO2k6NDt9&amp;bmode=view&amp;idx=5643844&amp;t=board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>
                <a:hlinkClick r:id="rId8"/>
              </a:rPr>
              <a:t>https://mklab-co.medium.com/</a:t>
            </a:r>
            <a:r>
              <a:rPr lang="ko-KR" altLang="en-US" dirty="0" smtClean="0">
                <a:hlinkClick r:id="rId8"/>
              </a:rPr>
              <a:t>작성법</a:t>
            </a:r>
            <a:r>
              <a:rPr lang="en-US" altLang="ko-KR" dirty="0" smtClean="0">
                <a:hlinkClick r:id="rId8"/>
              </a:rPr>
              <a:t>-</a:t>
            </a:r>
            <a:r>
              <a:rPr lang="ko-KR" altLang="en-US" dirty="0" err="1" smtClean="0">
                <a:hlinkClick r:id="rId8"/>
              </a:rPr>
              <a:t>화면설계서</a:t>
            </a:r>
            <a:r>
              <a:rPr lang="en-US" altLang="ko-KR" dirty="0" smtClean="0">
                <a:hlinkClick r:id="rId8"/>
              </a:rPr>
              <a:t>-wireframe-</a:t>
            </a:r>
            <a:r>
              <a:rPr lang="ko-KR" altLang="en-US" dirty="0" smtClean="0">
                <a:hlinkClick r:id="rId8"/>
              </a:rPr>
              <a:t>와</a:t>
            </a:r>
            <a:r>
              <a:rPr lang="en-US" altLang="ko-KR" dirty="0" smtClean="0">
                <a:hlinkClick r:id="rId8"/>
              </a:rPr>
              <a:t>-</a:t>
            </a:r>
            <a:r>
              <a:rPr lang="ko-KR" altLang="en-US" dirty="0" err="1" smtClean="0">
                <a:hlinkClick r:id="rId8"/>
              </a:rPr>
              <a:t>기능명세서</a:t>
            </a:r>
            <a:r>
              <a:rPr lang="en-US" altLang="ko-KR" dirty="0" smtClean="0">
                <a:hlinkClick r:id="rId8"/>
              </a:rPr>
              <a:t>-functional-specification-bbcff0071ea2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와라</a:t>
            </a:r>
            <a:r>
              <a:rPr lang="en-US" altLang="ko-KR" dirty="0" smtClean="0"/>
              <a:t>! </a:t>
            </a:r>
            <a:r>
              <a:rPr lang="ko-KR" altLang="en-US" dirty="0" smtClean="0"/>
              <a:t>편의점 </a:t>
            </a:r>
            <a:r>
              <a:rPr lang="en-US" altLang="ko-KR" dirty="0" smtClean="0">
                <a:hlinkClick r:id="rId9"/>
              </a:rPr>
              <a:t>https://www.aladin.co.kr/shop/book/wletslookViewer.aspx?ItemId=31397989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>
                <a:hlinkClick r:id="rId10"/>
              </a:rPr>
              <a:t>https://namu.wiki/w/%EC%97%98(%EC%99%80%EB%9D%BC!%20%ED%8E%B8%EC%9D%98%EC%A0%90)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PNG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ICO</a:t>
            </a:r>
            <a:r>
              <a:rPr lang="ko-KR" altLang="en-US" dirty="0" smtClean="0"/>
              <a:t>로 </a:t>
            </a:r>
            <a:r>
              <a:rPr lang="en-US" altLang="ko-KR" dirty="0" smtClean="0">
                <a:hlinkClick r:id="rId11"/>
              </a:rPr>
              <a:t>https://www.hipdf.com/kr/png-to-ico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489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9400" y="359999"/>
            <a:ext cx="9187200" cy="613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dirty="0" smtClean="0">
                <a:latin typeface="+mn-ea"/>
              </a:rPr>
              <a:t>2. 1</a:t>
            </a:r>
            <a:r>
              <a:rPr lang="ko-KR" altLang="en-US" dirty="0" smtClean="0">
                <a:latin typeface="+mn-ea"/>
              </a:rPr>
              <a:t>번에서 정한 주제의 웹사이트 제작을 위한 </a:t>
            </a:r>
            <a:r>
              <a:rPr lang="en-US" altLang="ko-KR" dirty="0" smtClean="0">
                <a:latin typeface="+mn-ea"/>
              </a:rPr>
              <a:t>UIUX </a:t>
            </a:r>
            <a:r>
              <a:rPr lang="ko-KR" altLang="en-US" dirty="0" smtClean="0">
                <a:latin typeface="+mn-ea"/>
              </a:rPr>
              <a:t>가이드를 작성하여 제출하시오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r>
              <a:rPr lang="en-US" altLang="ko-KR" dirty="0" smtClean="0">
                <a:latin typeface="+mn-ea"/>
              </a:rPr>
              <a:t>   </a:t>
            </a:r>
            <a:r>
              <a:rPr lang="ko-KR" altLang="en-US" dirty="0" smtClean="0">
                <a:latin typeface="+mn-ea"/>
              </a:rPr>
              <a:t>조건</a:t>
            </a:r>
            <a:r>
              <a:rPr lang="en-US" altLang="ko-KR" dirty="0" smtClean="0">
                <a:latin typeface="+mn-ea"/>
              </a:rPr>
              <a:t>) </a:t>
            </a:r>
          </a:p>
          <a:p>
            <a:r>
              <a:rPr lang="en-US" altLang="ko-KR" dirty="0" smtClean="0">
                <a:latin typeface="+mn-ea"/>
              </a:rPr>
              <a:t>       1) </a:t>
            </a:r>
            <a:r>
              <a:rPr lang="ko-KR" altLang="en-US" dirty="0" smtClean="0">
                <a:latin typeface="+mn-ea"/>
              </a:rPr>
              <a:t>파워포인트 프로그램을 이용</a:t>
            </a:r>
          </a:p>
          <a:p>
            <a:r>
              <a:rPr lang="ko-KR" altLang="en-US" dirty="0" smtClean="0">
                <a:latin typeface="+mn-ea"/>
              </a:rPr>
              <a:t>       </a:t>
            </a:r>
            <a:r>
              <a:rPr lang="en-US" altLang="ko-KR" dirty="0" smtClean="0">
                <a:latin typeface="+mn-ea"/>
              </a:rPr>
              <a:t>2) </a:t>
            </a:r>
            <a:r>
              <a:rPr lang="ko-KR" altLang="en-US" dirty="0" smtClean="0">
                <a:latin typeface="+mn-ea"/>
              </a:rPr>
              <a:t>첫 번째 화면의 레이아웃 작성</a:t>
            </a:r>
          </a:p>
          <a:p>
            <a:r>
              <a:rPr lang="ko-KR" altLang="en-US" dirty="0" smtClean="0">
                <a:latin typeface="+mn-ea"/>
              </a:rPr>
              <a:t>       </a:t>
            </a:r>
            <a:r>
              <a:rPr lang="en-US" altLang="ko-KR" dirty="0" smtClean="0">
                <a:latin typeface="+mn-ea"/>
              </a:rPr>
              <a:t>3) </a:t>
            </a:r>
            <a:r>
              <a:rPr lang="ko-KR" altLang="en-US" dirty="0" smtClean="0">
                <a:latin typeface="+mn-ea"/>
              </a:rPr>
              <a:t>사용할 폰트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색상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err="1" smtClean="0">
                <a:latin typeface="+mn-ea"/>
              </a:rPr>
              <a:t>주조색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err="1" smtClean="0">
                <a:latin typeface="+mn-ea"/>
              </a:rPr>
              <a:t>보조색</a:t>
            </a:r>
            <a:r>
              <a:rPr lang="en-US" altLang="ko-KR" dirty="0" smtClean="0">
                <a:latin typeface="+mn-ea"/>
              </a:rPr>
              <a:t>), </a:t>
            </a:r>
            <a:r>
              <a:rPr lang="ko-KR" altLang="en-US" dirty="0" smtClean="0">
                <a:latin typeface="+mn-ea"/>
              </a:rPr>
              <a:t>주요 이미지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주요 아이콘을 포함</a:t>
            </a:r>
          </a:p>
          <a:p>
            <a:r>
              <a:rPr lang="ko-KR" altLang="en-US" dirty="0" smtClean="0">
                <a:latin typeface="+mn-ea"/>
              </a:rPr>
              <a:t>       </a:t>
            </a:r>
            <a:r>
              <a:rPr lang="en-US" altLang="ko-KR" dirty="0" smtClean="0">
                <a:latin typeface="+mn-ea"/>
              </a:rPr>
              <a:t>4) </a:t>
            </a:r>
            <a:r>
              <a:rPr lang="ko-KR" altLang="en-US" dirty="0" smtClean="0">
                <a:latin typeface="+mn-ea"/>
              </a:rPr>
              <a:t>기타 </a:t>
            </a:r>
            <a:r>
              <a:rPr lang="en-US" altLang="ko-KR" dirty="0" smtClean="0">
                <a:latin typeface="+mn-ea"/>
              </a:rPr>
              <a:t>( </a:t>
            </a:r>
            <a:r>
              <a:rPr lang="ko-KR" altLang="en-US" dirty="0" smtClean="0">
                <a:latin typeface="+mn-ea"/>
              </a:rPr>
              <a:t>참고 사이트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사용할 라이브러리 등 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▶ </a:t>
            </a:r>
            <a:r>
              <a:rPr lang="ko-KR" altLang="en-US" dirty="0" smtClean="0">
                <a:latin typeface="+mn-ea"/>
              </a:rPr>
              <a:t>기본 정보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     </a:t>
            </a:r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   </a:t>
            </a:r>
            <a:r>
              <a:rPr lang="ko-KR" altLang="en-US" dirty="0" smtClean="0">
                <a:latin typeface="+mn-ea"/>
              </a:rPr>
              <a:t>글꼴 </a:t>
            </a:r>
            <a:r>
              <a:rPr lang="en-US" altLang="ko-KR" dirty="0" smtClean="0">
                <a:latin typeface="+mn-ea"/>
              </a:rPr>
              <a:t>: Noto Sans Korean</a:t>
            </a:r>
          </a:p>
          <a:p>
            <a:r>
              <a:rPr lang="ko-KR" altLang="en-US" dirty="0" smtClean="0">
                <a:latin typeface="+mn-ea"/>
              </a:rPr>
              <a:t>   </a:t>
            </a:r>
            <a:r>
              <a:rPr lang="ko-KR" altLang="en-US" dirty="0" err="1" smtClean="0">
                <a:solidFill>
                  <a:srgbClr val="2578C4"/>
                </a:solidFill>
                <a:latin typeface="+mn-ea"/>
              </a:rPr>
              <a:t>주조색</a:t>
            </a:r>
            <a:r>
              <a:rPr lang="ko-KR" altLang="en-US" dirty="0" smtClean="0">
                <a:solidFill>
                  <a:srgbClr val="2578C4"/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rgbClr val="2578C4"/>
                </a:solidFill>
                <a:latin typeface="+mn-ea"/>
              </a:rPr>
              <a:t>: HEX #2578c4 </a:t>
            </a:r>
            <a:r>
              <a:rPr lang="en-US" altLang="ko-KR" dirty="0" err="1" smtClean="0">
                <a:solidFill>
                  <a:srgbClr val="2578C4"/>
                </a:solidFill>
                <a:latin typeface="+mn-ea"/>
              </a:rPr>
              <a:t>rgb</a:t>
            </a:r>
            <a:r>
              <a:rPr lang="en-US" altLang="ko-KR" dirty="0" smtClean="0">
                <a:solidFill>
                  <a:srgbClr val="2578C4"/>
                </a:solidFill>
                <a:latin typeface="+mn-ea"/>
              </a:rPr>
              <a:t>(37, 120, 196) </a:t>
            </a:r>
            <a:r>
              <a:rPr lang="en-US" altLang="ko-KR" dirty="0" smtClean="0">
                <a:latin typeface="+mn-ea"/>
              </a:rPr>
              <a:t>/</a:t>
            </a:r>
            <a:r>
              <a:rPr lang="en-US" altLang="ko-KR" dirty="0" smtClean="0">
                <a:solidFill>
                  <a:srgbClr val="2578C4"/>
                </a:solidFill>
                <a:latin typeface="+mn-ea"/>
              </a:rPr>
              <a:t> </a:t>
            </a:r>
            <a:r>
              <a:rPr lang="ko-KR" altLang="en-US" dirty="0" err="1" smtClean="0">
                <a:solidFill>
                  <a:srgbClr val="8BC6E4"/>
                </a:solidFill>
                <a:latin typeface="+mn-ea"/>
              </a:rPr>
              <a:t>보조색</a:t>
            </a:r>
            <a:r>
              <a:rPr lang="ko-KR" altLang="en-US" dirty="0" smtClean="0">
                <a:solidFill>
                  <a:srgbClr val="8BC6E4"/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rgbClr val="8BC6E4"/>
                </a:solidFill>
                <a:latin typeface="+mn-ea"/>
              </a:rPr>
              <a:t>: HEX #8bc6e4 </a:t>
            </a:r>
            <a:r>
              <a:rPr lang="en-US" altLang="ko-KR" dirty="0" err="1" smtClean="0">
                <a:solidFill>
                  <a:srgbClr val="8BC6E4"/>
                </a:solidFill>
                <a:latin typeface="+mn-ea"/>
              </a:rPr>
              <a:t>rgb</a:t>
            </a:r>
            <a:r>
              <a:rPr lang="en-US" altLang="ko-KR" dirty="0" smtClean="0">
                <a:solidFill>
                  <a:srgbClr val="8BC6E4"/>
                </a:solidFill>
                <a:latin typeface="+mn-ea"/>
              </a:rPr>
              <a:t>(139, 198, 228)</a:t>
            </a:r>
          </a:p>
          <a:p>
            <a:r>
              <a:rPr lang="en-US" altLang="ko-KR" dirty="0" smtClean="0">
                <a:latin typeface="+mn-ea"/>
              </a:rPr>
              <a:t>   </a:t>
            </a:r>
            <a:r>
              <a:rPr lang="ko-KR" altLang="en-US" dirty="0" smtClean="0">
                <a:latin typeface="+mn-ea"/>
              </a:rPr>
              <a:t>사용할 라이브러리 </a:t>
            </a:r>
            <a:r>
              <a:rPr lang="en-US" altLang="ko-KR" dirty="0" smtClean="0">
                <a:latin typeface="+mn-ea"/>
              </a:rPr>
              <a:t>: React, bootstrap@5.3.0, </a:t>
            </a:r>
            <a:r>
              <a:rPr lang="en-US" altLang="ko-KR" dirty="0" err="1" smtClean="0">
                <a:latin typeface="+mn-ea"/>
              </a:rPr>
              <a:t>redux</a:t>
            </a:r>
            <a:r>
              <a:rPr lang="en-US" altLang="ko-KR" dirty="0" smtClean="0">
                <a:latin typeface="+mn-ea"/>
              </a:rPr>
              <a:t> tool kit, </a:t>
            </a:r>
          </a:p>
          <a:p>
            <a:r>
              <a:rPr lang="ko-KR" altLang="en-US" dirty="0" smtClean="0">
                <a:latin typeface="+mn-ea"/>
              </a:rPr>
              <a:t>   참고 사이트</a:t>
            </a:r>
            <a:r>
              <a:rPr lang="en-US" altLang="ko-KR" dirty="0" smtClean="0">
                <a:latin typeface="+mn-ea"/>
              </a:rPr>
              <a:t>	</a:t>
            </a:r>
            <a:r>
              <a:rPr lang="en-US" altLang="ko-KR" dirty="0" smtClean="0"/>
              <a:t>GS25 – </a:t>
            </a:r>
            <a:r>
              <a:rPr lang="en-US" altLang="ko-KR" dirty="0" smtClean="0">
                <a:hlinkClick r:id="rId3"/>
              </a:rPr>
              <a:t>http://gs25.gsretail.com/</a:t>
            </a:r>
            <a:endParaRPr lang="en-US" altLang="ko-KR" dirty="0" smtClean="0"/>
          </a:p>
          <a:p>
            <a:r>
              <a:rPr lang="en-US" altLang="ko-KR" dirty="0" smtClean="0"/>
              <a:t>		CU – </a:t>
            </a:r>
            <a:r>
              <a:rPr lang="en-US" altLang="ko-KR" dirty="0" smtClean="0">
                <a:hlinkClick r:id="rId4"/>
              </a:rPr>
              <a:t>https://cu.bgfretail.com/index.do</a:t>
            </a:r>
            <a:endParaRPr lang="en-US" altLang="ko-KR" dirty="0" smtClean="0"/>
          </a:p>
          <a:p>
            <a:r>
              <a:rPr lang="en-US" altLang="ko-KR" dirty="0" smtClean="0"/>
              <a:t>		homeplus – </a:t>
            </a:r>
            <a:r>
              <a:rPr lang="en-US" altLang="ko-KR" dirty="0" smtClean="0">
                <a:hlinkClick r:id="rId5"/>
              </a:rPr>
              <a:t>https://front.homeplus.co.kr/</a:t>
            </a:r>
            <a:endParaRPr lang="en-US" altLang="ko-KR" dirty="0" smtClean="0"/>
          </a:p>
          <a:p>
            <a:r>
              <a:rPr lang="en-US" altLang="ko-KR" dirty="0" smtClean="0"/>
              <a:t>		</a:t>
            </a:r>
            <a:r>
              <a:rPr lang="en-US" altLang="ko-KR" dirty="0" err="1" smtClean="0"/>
              <a:t>emart</a:t>
            </a:r>
            <a:r>
              <a:rPr lang="en-US" altLang="ko-KR" dirty="0" smtClean="0"/>
              <a:t> – </a:t>
            </a:r>
            <a:r>
              <a:rPr lang="en-US" altLang="ko-KR" dirty="0" smtClean="0">
                <a:hlinkClick r:id="rId6"/>
              </a:rPr>
              <a:t>https://emart.ssg.com/</a:t>
            </a:r>
            <a:endParaRPr lang="en-US" altLang="ko-KR" dirty="0" smtClean="0"/>
          </a:p>
          <a:p>
            <a:r>
              <a:rPr lang="ko-KR" altLang="en-US" dirty="0" smtClean="0">
                <a:latin typeface="+mn-ea"/>
              </a:rPr>
              <a:t>   레이아웃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err="1" smtClean="0">
                <a:latin typeface="+mn-ea"/>
              </a:rPr>
              <a:t>유첨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534" y="2808389"/>
            <a:ext cx="1080000" cy="1080000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4775200" y="2877913"/>
            <a:ext cx="1080000" cy="1080000"/>
          </a:xfrm>
          <a:prstGeom prst="ellipse">
            <a:avLst/>
          </a:prstGeom>
          <a:solidFill>
            <a:srgbClr val="257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 err="1" smtClean="0"/>
              <a:t>주조색</a:t>
            </a:r>
            <a:endParaRPr lang="ko-KR" altLang="en-US" sz="1600" dirty="0"/>
          </a:p>
        </p:txBody>
      </p:sp>
      <p:sp>
        <p:nvSpPr>
          <p:cNvPr id="10" name="타원 9"/>
          <p:cNvSpPr/>
          <p:nvPr/>
        </p:nvSpPr>
        <p:spPr>
          <a:xfrm>
            <a:off x="6242707" y="2877913"/>
            <a:ext cx="1080000" cy="1080000"/>
          </a:xfrm>
          <a:prstGeom prst="ellipse">
            <a:avLst/>
          </a:prstGeom>
          <a:solidFill>
            <a:srgbClr val="8BC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 err="1"/>
              <a:t>보</a:t>
            </a:r>
            <a:r>
              <a:rPr lang="ko-KR" altLang="en-US" sz="1600" dirty="0" err="1" smtClean="0"/>
              <a:t>조색</a:t>
            </a:r>
            <a:endParaRPr lang="ko-KR" altLang="en-US" sz="16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4" y="2808389"/>
            <a:ext cx="1219048" cy="1219048"/>
          </a:xfrm>
          <a:prstGeom prst="rect">
            <a:avLst/>
          </a:prstGeom>
        </p:spPr>
      </p:pic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485870"/>
              </p:ext>
            </p:extLst>
          </p:nvPr>
        </p:nvGraphicFramePr>
        <p:xfrm>
          <a:off x="2317289" y="3155976"/>
          <a:ext cx="210502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9" name="Image" r:id="rId9" imgW="2104560" imgH="523800" progId="Photoshop.Image.21">
                  <p:embed/>
                </p:oleObj>
              </mc:Choice>
              <mc:Fallback>
                <p:oleObj name="Image" r:id="rId9" imgW="2104560" imgH="523800" progId="Photoshop.Image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17289" y="3155976"/>
                        <a:ext cx="2105025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7882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294650" y="252049"/>
            <a:ext cx="9187200" cy="613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dirty="0" smtClean="0">
                <a:latin typeface="+mn-ea"/>
              </a:rPr>
              <a:t>메인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카테고리 </a:t>
            </a:r>
            <a:r>
              <a:rPr lang="en-US" altLang="ko-KR" dirty="0" smtClean="0">
                <a:latin typeface="+mn-ea"/>
              </a:rPr>
              <a:t>/ </a:t>
            </a:r>
            <a:r>
              <a:rPr lang="ko-KR" altLang="en-US" dirty="0" smtClean="0">
                <a:latin typeface="+mn-ea"/>
              </a:rPr>
              <a:t>신상품 </a:t>
            </a:r>
            <a:r>
              <a:rPr lang="en-US" altLang="ko-KR" dirty="0" smtClean="0">
                <a:latin typeface="+mn-ea"/>
              </a:rPr>
              <a:t>/ </a:t>
            </a:r>
            <a:r>
              <a:rPr lang="ko-KR" altLang="en-US" dirty="0" smtClean="0">
                <a:latin typeface="+mn-ea"/>
              </a:rPr>
              <a:t>자주 구매 </a:t>
            </a:r>
            <a:r>
              <a:rPr lang="en-US" altLang="ko-KR" dirty="0" smtClean="0">
                <a:latin typeface="+mn-ea"/>
              </a:rPr>
              <a:t>/ </a:t>
            </a:r>
            <a:r>
              <a:rPr lang="ko-KR" altLang="en-US" dirty="0" smtClean="0">
                <a:latin typeface="+mn-ea"/>
              </a:rPr>
              <a:t>베스트 </a:t>
            </a:r>
            <a:r>
              <a:rPr lang="en-US" altLang="ko-KR" dirty="0" smtClean="0">
                <a:latin typeface="+mn-ea"/>
              </a:rPr>
              <a:t>/ </a:t>
            </a:r>
            <a:r>
              <a:rPr lang="ko-KR" altLang="en-US" dirty="0" smtClean="0">
                <a:latin typeface="+mn-ea"/>
              </a:rPr>
              <a:t>장바구니</a:t>
            </a:r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관계자 페이지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매출 조회 </a:t>
            </a:r>
            <a:r>
              <a:rPr lang="en-US" altLang="ko-KR" dirty="0" smtClean="0">
                <a:latin typeface="+mn-ea"/>
              </a:rPr>
              <a:t>/ </a:t>
            </a:r>
            <a:r>
              <a:rPr lang="ko-KR" altLang="en-US" dirty="0" smtClean="0">
                <a:latin typeface="+mn-ea"/>
              </a:rPr>
              <a:t>주간 일정 </a:t>
            </a:r>
            <a:r>
              <a:rPr lang="en-US" altLang="ko-KR" dirty="0" smtClean="0">
                <a:latin typeface="+mn-ea"/>
              </a:rPr>
              <a:t>/ </a:t>
            </a:r>
            <a:r>
              <a:rPr lang="ko-KR" altLang="en-US" dirty="0" smtClean="0">
                <a:latin typeface="+mn-ea"/>
              </a:rPr>
              <a:t>인수인계 게시판</a:t>
            </a:r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597D4FB-0C0F-4941-887D-E5E16C175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233857"/>
              </p:ext>
            </p:extLst>
          </p:nvPr>
        </p:nvGraphicFramePr>
        <p:xfrm>
          <a:off x="359400" y="1403730"/>
          <a:ext cx="5563459" cy="259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3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3738545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328643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7392855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442721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4738767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811313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461551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859318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0802069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644231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93031526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기획일정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2W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3W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4W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98313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8700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토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요일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rowSpan="7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휴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토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요일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rowSpan="7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5847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0218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상세페이지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639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신상품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0156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자주 구매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9925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베스트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7957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베스트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35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709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9400" y="359999"/>
            <a:ext cx="9187200" cy="613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웹사이트 제작을 위한 주제를 정하고</a:t>
            </a:r>
            <a:r>
              <a:rPr lang="en-US" altLang="ko-KR" dirty="0" smtClean="0"/>
              <a:t>, UI/UX </a:t>
            </a:r>
            <a:r>
              <a:rPr lang="ko-KR" altLang="en-US" dirty="0" smtClean="0"/>
              <a:t>가이드 기준 도출하기 위해서 제작한 웹사이트를 이용할 </a:t>
            </a:r>
            <a:r>
              <a:rPr lang="en-US" altLang="ko-KR" dirty="0" smtClean="0"/>
              <a:t>1</a:t>
            </a:r>
            <a:r>
              <a:rPr lang="ko-KR" altLang="en-US" dirty="0" smtClean="0"/>
              <a:t>순위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순위의 가상의 인물 페르소나를 작성해서 제출하시오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페르소나의 인적사항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라이프 스타일</a:t>
            </a:r>
            <a:r>
              <a:rPr lang="en-US" altLang="ko-KR" dirty="0" smtClean="0"/>
              <a:t>, Needs, Needs</a:t>
            </a:r>
            <a:r>
              <a:rPr lang="ko-KR" altLang="en-US" dirty="0" smtClean="0"/>
              <a:t>를 적용한 결과 등을 포함하시오</a:t>
            </a:r>
            <a:r>
              <a:rPr lang="en-US" altLang="ko-KR" dirty="0" smtClean="0"/>
              <a:t>.)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웹사이트 제작 주제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편의점</a:t>
            </a:r>
            <a:endParaRPr lang="en-US" altLang="ko-KR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2. 1</a:t>
            </a:r>
            <a:r>
              <a:rPr lang="ko-KR" altLang="en-US" dirty="0" smtClean="0"/>
              <a:t>번에서 정한 주제의 웹사이트 제작을 위한 </a:t>
            </a:r>
            <a:r>
              <a:rPr lang="en-US" altLang="ko-KR" dirty="0" smtClean="0"/>
              <a:t>UIUX </a:t>
            </a:r>
            <a:r>
              <a:rPr lang="ko-KR" altLang="en-US" dirty="0" smtClean="0"/>
              <a:t>가이드를 작성하여 제출하시오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) </a:t>
            </a:r>
          </a:p>
          <a:p>
            <a:r>
              <a:rPr lang="en-US" altLang="ko-KR" dirty="0" smtClean="0"/>
              <a:t>       1) </a:t>
            </a:r>
            <a:r>
              <a:rPr lang="ko-KR" altLang="en-US" dirty="0" smtClean="0"/>
              <a:t>파워포인트 프로그램을 이용</a:t>
            </a:r>
          </a:p>
          <a:p>
            <a:r>
              <a:rPr lang="ko-KR" altLang="en-US" dirty="0" smtClean="0"/>
              <a:t>       </a:t>
            </a:r>
            <a:r>
              <a:rPr lang="en-US" altLang="ko-KR" dirty="0" smtClean="0"/>
              <a:t>2) </a:t>
            </a:r>
            <a:r>
              <a:rPr lang="ko-KR" altLang="en-US" dirty="0" smtClean="0"/>
              <a:t>첫 번째 화면의 레이아웃 작성</a:t>
            </a:r>
          </a:p>
          <a:p>
            <a:r>
              <a:rPr lang="ko-KR" altLang="en-US" dirty="0" smtClean="0"/>
              <a:t>       </a:t>
            </a:r>
            <a:r>
              <a:rPr lang="en-US" altLang="ko-KR" dirty="0" smtClean="0"/>
              <a:t>3) </a:t>
            </a:r>
            <a:r>
              <a:rPr lang="ko-KR" altLang="en-US" dirty="0" smtClean="0"/>
              <a:t>사용할 폰트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주조색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보조색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주요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 아이콘을 포함</a:t>
            </a:r>
          </a:p>
          <a:p>
            <a:r>
              <a:rPr lang="ko-KR" altLang="en-US" dirty="0" smtClean="0"/>
              <a:t>       </a:t>
            </a:r>
            <a:r>
              <a:rPr lang="en-US" altLang="ko-KR" dirty="0" smtClean="0"/>
              <a:t>4) </a:t>
            </a:r>
            <a:r>
              <a:rPr lang="ko-KR" altLang="en-US" dirty="0" smtClean="0"/>
              <a:t>기타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참고 사이트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사용할 라이브러리 등 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3135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ko-KR" altLang="en-US" dirty="0" smtClean="0"/>
              <a:t>와라</a:t>
            </a:r>
            <a:r>
              <a:rPr lang="en-US" altLang="ko-KR" dirty="0" smtClean="0"/>
              <a:t>!</a:t>
            </a:r>
            <a:r>
              <a:rPr lang="ko-KR" altLang="en-US" dirty="0" smtClean="0"/>
              <a:t> 편의점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– </a:t>
            </a:r>
            <a:r>
              <a:rPr lang="ko-KR" altLang="en-US" dirty="0" smtClean="0"/>
              <a:t>미니 프로젝트 </a:t>
            </a:r>
            <a:r>
              <a:rPr lang="en-US" altLang="ko-KR" dirty="0" smtClean="0"/>
              <a:t>–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양선영</a:t>
            </a:r>
            <a:endParaRPr lang="en-US" altLang="ko-KR" dirty="0" smtClean="0"/>
          </a:p>
          <a:p>
            <a:r>
              <a:rPr lang="en-US" altLang="ko-KR" dirty="0" smtClean="0"/>
              <a:t>2023.08.10.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503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3243" y="447772"/>
            <a:ext cx="990418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 1. 웹사이트 제작을 위한 주제를 정하고 , UI/UX 가이드 기준 도출하기 위해서 제작한 웹사이트를 이용할 1순위, 2순위의 가상의 인물 페르소나를 작성해서 제출하시오(단, 페르소나의 인적사항, 라이프 스타일, </a:t>
            </a:r>
            <a:r>
              <a:rPr lang="ko-KR" altLang="en-US" dirty="0" err="1" smtClean="0"/>
              <a:t>Needs</a:t>
            </a:r>
            <a:r>
              <a:rPr lang="ko-KR" altLang="en-US" dirty="0" smtClean="0"/>
              <a:t>, </a:t>
            </a:r>
            <a:r>
              <a:rPr lang="ko-KR" altLang="en-US" dirty="0" err="1" smtClean="0"/>
              <a:t>Needs를</a:t>
            </a:r>
            <a:r>
              <a:rPr lang="ko-KR" altLang="en-US" dirty="0" smtClean="0"/>
              <a:t> 적용한 결과 등을 포함하시오)</a:t>
            </a:r>
          </a:p>
          <a:p>
            <a:r>
              <a:rPr lang="ko-KR" altLang="en-US" dirty="0" smtClean="0"/>
              <a:t>   조건) 파워포인트 프로그램을 이용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 2. 1번에서 정한 주제의 웹사이트 제작을 위한 UIUX 가이드를 작성하여 제출하시오.</a:t>
            </a:r>
          </a:p>
          <a:p>
            <a:r>
              <a:rPr lang="ko-KR" altLang="en-US" dirty="0" smtClean="0"/>
              <a:t>   조건) </a:t>
            </a:r>
          </a:p>
          <a:p>
            <a:r>
              <a:rPr lang="ko-KR" altLang="en-US" dirty="0" smtClean="0"/>
              <a:t>       1) 파워포인트 프로그램을 이용</a:t>
            </a:r>
          </a:p>
          <a:p>
            <a:r>
              <a:rPr lang="ko-KR" altLang="en-US" dirty="0" smtClean="0"/>
              <a:t>       2) 첫 번째 화면의 </a:t>
            </a:r>
            <a:r>
              <a:rPr lang="ko-KR" altLang="en-US" dirty="0" err="1" smtClean="0"/>
              <a:t>레이이아웃</a:t>
            </a:r>
            <a:r>
              <a:rPr lang="ko-KR" altLang="en-US" dirty="0" smtClean="0"/>
              <a:t> 작성</a:t>
            </a:r>
          </a:p>
          <a:p>
            <a:r>
              <a:rPr lang="ko-KR" altLang="en-US" dirty="0" smtClean="0"/>
              <a:t>       3) 사용할 폰트, 색상(</a:t>
            </a:r>
            <a:r>
              <a:rPr lang="ko-KR" altLang="en-US" dirty="0" err="1" smtClean="0"/>
              <a:t>주조색</a:t>
            </a:r>
            <a:r>
              <a:rPr lang="ko-KR" altLang="en-US" dirty="0" smtClean="0"/>
              <a:t>, </a:t>
            </a:r>
            <a:r>
              <a:rPr lang="ko-KR" altLang="en-US" dirty="0" err="1" smtClean="0"/>
              <a:t>보조색</a:t>
            </a:r>
            <a:r>
              <a:rPr lang="ko-KR" altLang="en-US" dirty="0" smtClean="0"/>
              <a:t>), 주요 이미지, 주요 아이콘을 포함</a:t>
            </a:r>
          </a:p>
          <a:p>
            <a:r>
              <a:rPr lang="ko-KR" altLang="en-US" dirty="0" smtClean="0"/>
              <a:t>       4) 기타 ( 참고 사이트, 사용할 라이브러리 등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7280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2" name="Picture 14" descr="201201131426511002_1.jpg (450×7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982" y="38099"/>
            <a:ext cx="4286250" cy="681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107792" y="0"/>
            <a:ext cx="6798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https://www.newsen.com/news_view.php?uid=201201131426511002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2838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4_cyanzzang.jpg (300×34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2" y="369332"/>
            <a:ext cx="28575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150531" y="0"/>
            <a:ext cx="4755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https://blog.naver.com/cyanzzang/80112243685</a:t>
            </a:r>
            <a:endParaRPr lang="ko-KR" altLang="en-US" dirty="0"/>
          </a:p>
        </p:txBody>
      </p:sp>
      <p:pic>
        <p:nvPicPr>
          <p:cNvPr id="7172" name="Picture 4" descr="1_cyanzzang.jpg (300×344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132" y="3645932"/>
            <a:ext cx="28575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2_cyanzzang.jpg (300×344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132" y="369332"/>
            <a:ext cx="28575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3_cyanzzang.jpg (300×344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2" y="3645932"/>
            <a:ext cx="28575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815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518</TotalTime>
  <Words>999</Words>
  <Application>Microsoft Office PowerPoint</Application>
  <PresentationFormat>A4 용지(210x297mm)</PresentationFormat>
  <Paragraphs>292</Paragraphs>
  <Slides>27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맑은 고딕</vt:lpstr>
      <vt:lpstr>Arial</vt:lpstr>
      <vt:lpstr>Calibri</vt:lpstr>
      <vt:lpstr>Calibri Light</vt:lpstr>
      <vt:lpstr>Office 테마</vt:lpstr>
      <vt:lpstr>Adobe Photoshop Image</vt:lpstr>
      <vt:lpstr>와라! 편의점</vt:lpstr>
      <vt:lpstr>PowerPoint 프레젠테이션</vt:lpstr>
      <vt:lpstr>PowerPoint 프레젠테이션</vt:lpstr>
      <vt:lpstr>PowerPoint 프레젠테이션</vt:lpstr>
      <vt:lpstr>PowerPoint 프레젠테이션</vt:lpstr>
      <vt:lpstr>와라! 편의점</vt:lpstr>
      <vt:lpstr>PowerPoint 프레젠테이션</vt:lpstr>
      <vt:lpstr>PowerPoint 프레젠테이션</vt:lpstr>
      <vt:lpstr>PowerPoint 프레젠테이션</vt:lpstr>
      <vt:lpstr>와라! 편의점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508-06</dc:creator>
  <cp:lastModifiedBy>508-06</cp:lastModifiedBy>
  <cp:revision>34</cp:revision>
  <dcterms:created xsi:type="dcterms:W3CDTF">2023-08-09T00:23:28Z</dcterms:created>
  <dcterms:modified xsi:type="dcterms:W3CDTF">2023-08-09T09:01:39Z</dcterms:modified>
</cp:coreProperties>
</file>